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28"/>
  </p:notesMasterIdLst>
  <p:sldIdLst>
    <p:sldId id="256" r:id="rId2"/>
    <p:sldId id="368" r:id="rId3"/>
    <p:sldId id="429" r:id="rId4"/>
    <p:sldId id="432" r:id="rId5"/>
    <p:sldId id="433" r:id="rId6"/>
    <p:sldId id="470" r:id="rId7"/>
    <p:sldId id="437" r:id="rId8"/>
    <p:sldId id="449" r:id="rId9"/>
    <p:sldId id="471" r:id="rId10"/>
    <p:sldId id="384" r:id="rId11"/>
    <p:sldId id="447" r:id="rId12"/>
    <p:sldId id="455" r:id="rId13"/>
    <p:sldId id="440" r:id="rId14"/>
    <p:sldId id="439" r:id="rId15"/>
    <p:sldId id="400" r:id="rId16"/>
    <p:sldId id="401" r:id="rId17"/>
    <p:sldId id="408" r:id="rId18"/>
    <p:sldId id="474" r:id="rId19"/>
    <p:sldId id="475" r:id="rId20"/>
    <p:sldId id="472" r:id="rId21"/>
    <p:sldId id="473" r:id="rId22"/>
    <p:sldId id="453" r:id="rId23"/>
    <p:sldId id="460" r:id="rId24"/>
    <p:sldId id="457" r:id="rId25"/>
    <p:sldId id="477" r:id="rId26"/>
    <p:sldId id="476" r:id="rId2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792"/>
    <a:srgbClr val="FF40FF"/>
    <a:srgbClr val="DB3A2F"/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33"/>
    <p:restoredTop sz="93682"/>
  </p:normalViewPr>
  <p:slideViewPr>
    <p:cSldViewPr snapToGrid="0" snapToObjects="1">
      <p:cViewPr>
        <p:scale>
          <a:sx n="110" d="100"/>
          <a:sy n="110" d="100"/>
        </p:scale>
        <p:origin x="160" y="5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9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987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10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2/14/17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2/14/17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8.jpg"/><Relationship Id="rId6" Type="http://schemas.openxmlformats.org/officeDocument/2006/relationships/image" Target="../media/image49.jpg"/><Relationship Id="rId7" Type="http://schemas.openxmlformats.org/officeDocument/2006/relationships/image" Target="../media/image50.jpg"/><Relationship Id="rId8" Type="http://schemas.openxmlformats.org/officeDocument/2006/relationships/image" Target="../media/image51.jp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jp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30" Type="http://schemas.openxmlformats.org/officeDocument/2006/relationships/image" Target="../media/image38.png"/><Relationship Id="rId31" Type="http://schemas.openxmlformats.org/officeDocument/2006/relationships/image" Target="../media/image39.png"/><Relationship Id="rId32" Type="http://schemas.openxmlformats.org/officeDocument/2006/relationships/image" Target="../media/image40.png"/><Relationship Id="rId9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33" Type="http://schemas.openxmlformats.org/officeDocument/2006/relationships/image" Target="../media/image41.png"/><Relationship Id="rId34" Type="http://schemas.openxmlformats.org/officeDocument/2006/relationships/image" Target="../media/image42.png"/><Relationship Id="rId35" Type="http://schemas.openxmlformats.org/officeDocument/2006/relationships/image" Target="../media/image9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6447"/>
            <a:ext cx="7543800" cy="2297786"/>
          </a:xfrm>
        </p:spPr>
        <p:txBody>
          <a:bodyPr/>
          <a:lstStyle/>
          <a:p>
            <a:r>
              <a:rPr lang="en-US" sz="4800" dirty="0" smtClean="0"/>
              <a:t>Building the 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 Environment with </a:t>
            </a:r>
            <a:r>
              <a:rPr lang="en-US" sz="4800" dirty="0" err="1" smtClean="0"/>
              <a:t>Tsugi</a:t>
            </a:r>
            <a:r>
              <a:rPr lang="en-US" sz="4800" dirty="0"/>
              <a:t> (</a:t>
            </a:r>
            <a:r>
              <a:rPr lang="en-US" sz="4800" dirty="0" smtClean="0"/>
              <a:t>次)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University of Michigan School of </a:t>
            </a:r>
            <a:r>
              <a:rPr lang="en-US" dirty="0" smtClean="0"/>
              <a:t>Information</a:t>
            </a:r>
          </a:p>
          <a:p>
            <a:r>
              <a:rPr lang="en-US" dirty="0" err="1" smtClean="0"/>
              <a:t>www.tsugi.org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53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0836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9" y="1655618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more </a:t>
            </a:r>
            <a:r>
              <a:rPr lang="en-US" dirty="0" smtClean="0"/>
              <a:t>sophisticated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standards for 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read ,understand, and 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Impossible?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  <p:sp>
        <p:nvSpPr>
          <p:cNvPr id="5" name="&quot;No&quot; Symbol 4"/>
          <p:cNvSpPr/>
          <p:nvPr/>
        </p:nvSpPr>
        <p:spPr>
          <a:xfrm>
            <a:off x="5752261" y="442008"/>
            <a:ext cx="1689904" cy="1516283"/>
          </a:xfrm>
          <a:prstGeom prst="noSmoking">
            <a:avLst/>
          </a:prstGeom>
          <a:solidFill>
            <a:srgbClr val="DB3A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going quickly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common capabilities</a:t>
            </a:r>
            <a:br>
              <a:rPr lang="en-US" dirty="0" smtClean="0"/>
            </a:br>
            <a:r>
              <a:rPr lang="en-US" dirty="0" smtClean="0"/>
              <a:t>structure</a:t>
            </a:r>
            <a:r>
              <a:rPr lang="en-US" dirty="0"/>
              <a:t> </a:t>
            </a:r>
            <a:r>
              <a:rPr lang="en-US" dirty="0" smtClean="0"/>
              <a:t>and similar but at the same</a:t>
            </a:r>
            <a:br>
              <a:rPr lang="en-US" dirty="0" smtClean="0"/>
            </a:br>
            <a:r>
              <a:rPr lang="en-US" dirty="0" smtClean="0"/>
              <a:t>time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2" y="3004958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7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</a:t>
            </a:r>
            <a:r>
              <a:rPr lang="is-IS" sz="5400" dirty="0" smtClean="0"/>
              <a:t>次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Software to allow anyone to build and deploy interoperable educational web sites, content, and learning 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58" y="485247"/>
            <a:ext cx="2492829" cy="1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8" y="196182"/>
            <a:ext cx="7508970" cy="42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(</a:t>
            </a:r>
            <a:r>
              <a:rPr lang="is-IS" sz="4800" dirty="0" smtClean="0"/>
              <a:t>次) is "EduPress"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Course-Oriented LMS / Standalone MOOC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Course-Oriented Content Repository</a:t>
            </a:r>
          </a:p>
          <a:p>
            <a:r>
              <a:rPr lang="en-US" sz="3200" dirty="0"/>
              <a:t>API Libraries – PHP, Java, Python, Node...</a:t>
            </a:r>
          </a:p>
          <a:p>
            <a:pPr lvl="1"/>
            <a:r>
              <a:rPr lang="en-US" sz="3000" dirty="0" smtClean="0"/>
              <a:t>Open source standards implementations</a:t>
            </a:r>
            <a:endParaRPr lang="en-US" sz="3200" dirty="0" smtClean="0"/>
          </a:p>
          <a:p>
            <a:r>
              <a:rPr lang="en-US" sz="3200" dirty="0" smtClean="0"/>
              <a:t>Training for Developers (</a:t>
            </a:r>
            <a:r>
              <a:rPr lang="en-US" sz="3200" dirty="0" err="1" smtClean="0"/>
              <a:t>www.tsugi.org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707943" y="192590"/>
            <a:ext cx="2404263" cy="470901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680758" y="1176298"/>
            <a:ext cx="1335772" cy="136865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680758" y="2310006"/>
            <a:ext cx="1335772" cy="234945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680758" y="2544951"/>
            <a:ext cx="1335772" cy="89876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7" y="1726968"/>
            <a:ext cx="1339191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Tsugi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04058" y="82971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04058" y="196342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04058" y="3097134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003499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29658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82790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864130" y="828714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64130" y="1962422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64130" y="3096130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533423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907823" y="1192548"/>
            <a:ext cx="2095676" cy="2512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907823" y="1443790"/>
            <a:ext cx="2095676" cy="8824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907823" y="1443790"/>
            <a:ext cx="2095676" cy="20161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601068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907823" y="1192548"/>
            <a:ext cx="2174967" cy="2766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907823" y="2326256"/>
            <a:ext cx="2174967" cy="16326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907823" y="3459964"/>
            <a:ext cx="2174967" cy="498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2013011" y="2457535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48091" y="1186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LMS/CMS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3904058" y="409327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Vertical Scroll 37"/>
          <p:cNvSpPr/>
          <p:nvPr/>
        </p:nvSpPr>
        <p:spPr>
          <a:xfrm>
            <a:off x="2848963" y="397040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cal Scroll 38"/>
          <p:cNvSpPr/>
          <p:nvPr/>
        </p:nvSpPr>
        <p:spPr>
          <a:xfrm>
            <a:off x="3053346" y="410088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cal Scroll 39"/>
          <p:cNvSpPr/>
          <p:nvPr/>
        </p:nvSpPr>
        <p:spPr>
          <a:xfrm>
            <a:off x="3329524" y="4303161"/>
            <a:ext cx="485564" cy="433299"/>
          </a:xfrm>
          <a:prstGeom prst="verticalScroll">
            <a:avLst>
              <a:gd name="adj" fmla="val 15012"/>
            </a:avLst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" idx="2"/>
            <a:endCxn id="38" idx="1"/>
          </p:cNvCxnSpPr>
          <p:nvPr/>
        </p:nvCxnSpPr>
        <p:spPr>
          <a:xfrm>
            <a:off x="1011163" y="3362934"/>
            <a:ext cx="1891962" cy="82412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0309" y="387870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CC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831205" y="132382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22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01" y="-84584"/>
            <a:ext cx="5517030" cy="4253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6" y="1431949"/>
            <a:ext cx="5265513" cy="35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716042" y="4169228"/>
            <a:ext cx="109517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FF40FF"/>
                </a:solidFill>
              </a:rPr>
              <a:t>tsugi.org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514" y="249628"/>
            <a:ext cx="3816405" cy="4488627"/>
          </a:xfrm>
        </p:spPr>
        <p:txBody>
          <a:bodyPr/>
          <a:lstStyle/>
          <a:p>
            <a:r>
              <a:rPr lang="en-US" sz="3600" dirty="0" smtClean="0"/>
              <a:t>Enterprise Learning Management System (LMS)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Been there – done that – got the tattoo..   But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Campus IT Staff </a:t>
            </a:r>
            <a:r>
              <a:rPr lang="en-US" sz="2400" dirty="0" smtClean="0"/>
              <a:t>– App Store with locally owned data</a:t>
            </a:r>
          </a:p>
          <a:p>
            <a:r>
              <a:rPr lang="en-US" sz="2400" b="1" dirty="0" smtClean="0"/>
              <a:t>Instructional Designers </a:t>
            </a:r>
            <a:r>
              <a:rPr lang="en-US" sz="2400" dirty="0" smtClean="0"/>
              <a:t>– Can focus programmers on building functionality – not reading standards</a:t>
            </a:r>
          </a:p>
          <a:p>
            <a:r>
              <a:rPr lang="en-US" sz="2400" b="1" dirty="0" smtClean="0"/>
              <a:t>Faculty </a:t>
            </a:r>
            <a:r>
              <a:rPr lang="en-US" sz="2400" dirty="0" smtClean="0"/>
              <a:t>– Can build </a:t>
            </a:r>
            <a:r>
              <a:rPr lang="en-US" sz="2400" dirty="0" smtClean="0"/>
              <a:t>learning </a:t>
            </a:r>
            <a:r>
              <a:rPr lang="en-US" sz="2400" dirty="0" smtClean="0"/>
              <a:t>content once and use it over and </a:t>
            </a:r>
            <a:r>
              <a:rPr lang="en-US" sz="2400" dirty="0" smtClean="0"/>
              <a:t>over – content can be open</a:t>
            </a:r>
            <a:endParaRPr lang="en-US" sz="2400" dirty="0" smtClean="0"/>
          </a:p>
          <a:p>
            <a:r>
              <a:rPr lang="en-US" sz="2400" b="1" dirty="0" smtClean="0"/>
              <a:t>Book </a:t>
            </a:r>
            <a:r>
              <a:rPr lang="en-US" sz="2400" b="1" dirty="0" smtClean="0"/>
              <a:t>Authors </a:t>
            </a:r>
            <a:r>
              <a:rPr lang="en-US" sz="2400" dirty="0" smtClean="0"/>
              <a:t>- Can build a site with </a:t>
            </a:r>
            <a:br>
              <a:rPr lang="en-US" sz="2400" dirty="0" smtClean="0"/>
            </a:br>
            <a:r>
              <a:rPr lang="en-US" sz="2400" dirty="0" smtClean="0"/>
              <a:t>supporting materials and software with </a:t>
            </a:r>
            <a:br>
              <a:rPr lang="en-US" sz="2400" dirty="0" smtClean="0"/>
            </a:br>
            <a:r>
              <a:rPr lang="en-US" sz="2400" dirty="0" smtClean="0"/>
              <a:t>seamless integration into LMSs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52" y="3000375"/>
            <a:ext cx="1615129" cy="1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OER Publishers </a:t>
            </a:r>
            <a:r>
              <a:rPr lang="en-US" sz="2400" dirty="0"/>
              <a:t>– Excellent way to share truly reusable and </a:t>
            </a:r>
            <a:r>
              <a:rPr lang="en-US" sz="2400" dirty="0" err="1"/>
              <a:t>remixable</a:t>
            </a:r>
            <a:r>
              <a:rPr lang="en-US" sz="2400" dirty="0"/>
              <a:t> software and </a:t>
            </a:r>
            <a:r>
              <a:rPr lang="en-US" sz="2400" dirty="0" smtClean="0"/>
              <a:t>content</a:t>
            </a:r>
          </a:p>
          <a:p>
            <a:r>
              <a:rPr lang="en-US" sz="2400" b="1" dirty="0" smtClean="0"/>
              <a:t>MOOC </a:t>
            </a:r>
            <a:r>
              <a:rPr lang="en-US" sz="2400" b="1" dirty="0" smtClean="0"/>
              <a:t>Platform </a:t>
            </a:r>
            <a:r>
              <a:rPr lang="en-US" sz="2400" dirty="0" smtClean="0"/>
              <a:t>– Small Schools / </a:t>
            </a:r>
            <a:r>
              <a:rPr lang="en-US" sz="2400" dirty="0" smtClean="0"/>
              <a:t>Single Course / Professional </a:t>
            </a:r>
            <a:r>
              <a:rPr lang="en-US" sz="2400" dirty="0" smtClean="0"/>
              <a:t>Society</a:t>
            </a:r>
          </a:p>
          <a:p>
            <a:r>
              <a:rPr lang="en-US" sz="2400" b="1" dirty="0" err="1" smtClean="0"/>
              <a:t>EdTech</a:t>
            </a:r>
            <a:r>
              <a:rPr lang="en-US" sz="2400" b="1" dirty="0" smtClean="0"/>
              <a:t> Startups </a:t>
            </a:r>
            <a:r>
              <a:rPr lang="en-US" sz="2400" dirty="0" smtClean="0"/>
              <a:t>– A couple of students can have a seamlessly integrated learning tool at MVP in weeks</a:t>
            </a:r>
          </a:p>
          <a:p>
            <a:r>
              <a:rPr lang="en-US" sz="2400" b="1" dirty="0" smtClean="0"/>
              <a:t>LMS Vendors </a:t>
            </a:r>
            <a:r>
              <a:rPr lang="en-US" sz="2400" dirty="0" smtClean="0"/>
              <a:t>– Can encourage their customers to </a:t>
            </a:r>
            <a:r>
              <a:rPr lang="en-US" sz="2400" dirty="0" smtClean="0"/>
              <a:t>easily build </a:t>
            </a:r>
            <a:r>
              <a:rPr lang="en-US" sz="2400" dirty="0" smtClean="0"/>
              <a:t>tools that work </a:t>
            </a:r>
            <a:r>
              <a:rPr lang="en-US" sz="2400" dirty="0" smtClean="0"/>
              <a:t>smoothly rather </a:t>
            </a:r>
            <a:r>
              <a:rPr lang="en-US" sz="2400" dirty="0" smtClean="0"/>
              <a:t>than break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7162">
            <a:off x="6738457" y="-124614"/>
            <a:ext cx="1414905" cy="15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0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5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078746" y="244721"/>
            <a:ext cx="6147829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 building the NGDLE, open source will </a:t>
            </a:r>
            <a:r>
              <a:rPr lang="en-US" sz="1800" dirty="0" smtClean="0">
                <a:solidFill>
                  <a:schemeClr val="tx1"/>
                </a:solidFill>
              </a:rPr>
              <a:t>lead the market</a:t>
            </a:r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 descr="tsugi_logo_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12" y="4379387"/>
            <a:ext cx="1716671" cy="6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is Ongoing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Growing, evolving based on experiments (0.3.1)</a:t>
            </a:r>
          </a:p>
          <a:p>
            <a:r>
              <a:rPr lang="en-US" dirty="0" smtClean="0"/>
              <a:t>In incubation as a open source project in the </a:t>
            </a:r>
            <a:r>
              <a:rPr lang="en-US" dirty="0" err="1" smtClean="0"/>
              <a:t>Apereo</a:t>
            </a:r>
            <a:r>
              <a:rPr lang="en-US" dirty="0" smtClean="0"/>
              <a:t> Foundation (please join and support </a:t>
            </a:r>
            <a:r>
              <a:rPr lang="en-US" dirty="0" err="1" smtClean="0"/>
              <a:t>Apereo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Participating in IMS Working Groups</a:t>
            </a:r>
          </a:p>
          <a:p>
            <a:r>
              <a:rPr lang="en-US" dirty="0" smtClean="0"/>
              <a:t>Expect 1.0 release early 2018</a:t>
            </a:r>
          </a:p>
          <a:p>
            <a:endParaRPr lang="en-US" dirty="0"/>
          </a:p>
          <a:p>
            <a:r>
              <a:rPr lang="en-US" dirty="0" smtClean="0"/>
              <a:t>Need friendly adopters</a:t>
            </a:r>
          </a:p>
          <a:p>
            <a:r>
              <a:rPr lang="en-US" dirty="0" smtClean="0"/>
              <a:t>Need skilled collaborators</a:t>
            </a:r>
          </a:p>
          <a:p>
            <a:r>
              <a:rPr lang="en-US" dirty="0" smtClean="0"/>
              <a:t>Raising funding for grad students, travel,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10373"/>
            <a:ext cx="835152" cy="752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0833" y="3268270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40FF"/>
                </a:solidFill>
              </a:rPr>
              <a:t>www.tsugi.org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33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76762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8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Questions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me how beautiful an LTI Tool's UX can </a:t>
            </a:r>
            <a:r>
              <a:rPr lang="en-US" dirty="0" smtClean="0"/>
              <a:t>be</a:t>
            </a:r>
          </a:p>
          <a:p>
            <a:r>
              <a:rPr lang="en-US" dirty="0" smtClean="0"/>
              <a:t>Show me the </a:t>
            </a:r>
            <a:r>
              <a:rPr lang="en-US" dirty="0" err="1" smtClean="0"/>
              <a:t>Tsugi</a:t>
            </a:r>
            <a:r>
              <a:rPr lang="en-US" dirty="0" smtClean="0"/>
              <a:t> Learning Object Repository integrated into Canvas or Sakai</a:t>
            </a:r>
          </a:p>
          <a:p>
            <a:r>
              <a:rPr lang="en-US" dirty="0" smtClean="0"/>
              <a:t>Show me how you use </a:t>
            </a:r>
            <a:r>
              <a:rPr lang="en-US" dirty="0" err="1" smtClean="0"/>
              <a:t>Tsugi</a:t>
            </a:r>
            <a:r>
              <a:rPr lang="en-US" dirty="0" smtClean="0"/>
              <a:t> to support your Coursera MOOCs</a:t>
            </a:r>
          </a:p>
          <a:p>
            <a:r>
              <a:rPr lang="en-US" dirty="0"/>
              <a:t>Show me how to set up a </a:t>
            </a:r>
            <a:r>
              <a:rPr lang="en-US" dirty="0" err="1"/>
              <a:t>Tsugi</a:t>
            </a:r>
            <a:r>
              <a:rPr lang="en-US" dirty="0"/>
              <a:t> App Store for my </a:t>
            </a:r>
            <a:r>
              <a:rPr lang="en-US" dirty="0" smtClean="0"/>
              <a:t>Campus</a:t>
            </a:r>
          </a:p>
          <a:p>
            <a:r>
              <a:rPr lang="en-US" dirty="0" smtClean="0"/>
              <a:t>Show me how easy it is to add a new application to 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I teach a Computer Science Capstone course</a:t>
            </a:r>
            <a:r>
              <a:rPr lang="is-IS" dirty="0" smtClean="0"/>
              <a:t>…</a:t>
            </a:r>
          </a:p>
          <a:p>
            <a:endParaRPr lang="en-US" dirty="0"/>
          </a:p>
          <a:p>
            <a:r>
              <a:rPr lang="en-US" dirty="0" smtClean="0"/>
              <a:t>Show me where to start</a:t>
            </a:r>
            <a:r>
              <a:rPr lang="is-IS" dirty="0" smtClean="0"/>
              <a:t> learning more...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037" y="4265769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5459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" y="4047689"/>
            <a:ext cx="2563545" cy="652302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031" y="434372"/>
            <a:ext cx="3369063" cy="4366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6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293227"/>
            <a:ext cx="637655" cy="638806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57" y="1055535"/>
            <a:ext cx="561136" cy="562149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29" y="3712966"/>
            <a:ext cx="1689790" cy="668601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2" y="1208849"/>
            <a:ext cx="841704" cy="843223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2" y="1822102"/>
            <a:ext cx="1224297" cy="1226507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1" y="851117"/>
            <a:ext cx="637655" cy="638806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1617684"/>
            <a:ext cx="531379" cy="532338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23" y="2844191"/>
            <a:ext cx="718424" cy="719721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4" y="3559653"/>
            <a:ext cx="637655" cy="638806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59" y="3712966"/>
            <a:ext cx="637655" cy="638806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748908"/>
            <a:ext cx="637655" cy="638806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3" y="748908"/>
            <a:ext cx="637655" cy="638806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1489923"/>
            <a:ext cx="765186" cy="766567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57" y="1362162"/>
            <a:ext cx="637655" cy="6388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46" y="2793086"/>
            <a:ext cx="637655" cy="638806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2" y="2026520"/>
            <a:ext cx="717362" cy="306627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69" y="2997504"/>
            <a:ext cx="637655" cy="638806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697804"/>
            <a:ext cx="561136" cy="562149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37" y="2026520"/>
            <a:ext cx="637655" cy="638806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03" y="1719893"/>
            <a:ext cx="918223" cy="919880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1464371"/>
            <a:ext cx="459112" cy="459940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3712966"/>
            <a:ext cx="765186" cy="766567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3048609"/>
            <a:ext cx="637655" cy="638806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75" y="442282"/>
            <a:ext cx="535807" cy="536774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2486459"/>
            <a:ext cx="765186" cy="510622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544491"/>
            <a:ext cx="586642" cy="5877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46" y="2678101"/>
            <a:ext cx="637655" cy="638806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18" y="3815175"/>
            <a:ext cx="532835" cy="519562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2" y="3840727"/>
            <a:ext cx="510124" cy="511044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82" y="2494787"/>
            <a:ext cx="867211" cy="3068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362162"/>
            <a:ext cx="493120" cy="49401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84" y="3001763"/>
            <a:ext cx="637655" cy="638806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2333146"/>
            <a:ext cx="539881" cy="540855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" y="1674219"/>
            <a:ext cx="1748945" cy="1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Next 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 smtClean="0">
                <a:solidFill>
                  <a:srgbClr val="3366FF"/>
                </a:solidFill>
              </a:rPr>
              <a:t>2.1</a:t>
            </a:r>
            <a:endParaRPr lang="en-US" i="1" dirty="0">
              <a:solidFill>
                <a:srgbClr val="FF6600"/>
              </a:solidFill>
            </a:endParaRPr>
          </a:p>
          <a:p>
            <a:pPr lvl="1"/>
            <a:r>
              <a:rPr lang="en-US" dirty="0"/>
              <a:t>IMS LTI Content Item  - </a:t>
            </a:r>
            <a:r>
              <a:rPr lang="en-US" dirty="0" smtClean="0"/>
              <a:t>1.0 </a:t>
            </a:r>
            <a:endParaRPr lang="en-US" dirty="0"/>
          </a:p>
          <a:p>
            <a:pPr lvl="1"/>
            <a:r>
              <a:rPr lang="en-US" dirty="0"/>
              <a:t>IMS LTI </a:t>
            </a:r>
            <a:r>
              <a:rPr lang="en-US" dirty="0" smtClean="0"/>
              <a:t>Membership Services – 1.0</a:t>
            </a:r>
          </a:p>
          <a:p>
            <a:pPr lvl="1"/>
            <a:r>
              <a:rPr lang="en-US" dirty="0" smtClean="0"/>
              <a:t>Outcomes </a:t>
            </a:r>
            <a:r>
              <a:rPr lang="en-US" dirty="0"/>
              <a:t>Management Service </a:t>
            </a:r>
            <a:r>
              <a:rPr lang="en-US" i="1" dirty="0" smtClean="0">
                <a:solidFill>
                  <a:srgbClr val="0D5792"/>
                </a:solidFill>
              </a:rPr>
              <a:t>2.0 </a:t>
            </a:r>
          </a:p>
          <a:p>
            <a:pPr lvl="1"/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1.0, </a:t>
            </a:r>
            <a:r>
              <a:rPr lang="en-US" i="1" dirty="0" smtClean="0">
                <a:solidFill>
                  <a:srgbClr val="0D5792"/>
                </a:solidFill>
              </a:rPr>
              <a:t>1.1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1.0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9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41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3823</TotalTime>
  <Words>580</Words>
  <Application>Microsoft Macintosh PowerPoint</Application>
  <PresentationFormat>On-screen Show (16:9)</PresentationFormat>
  <Paragraphs>121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Cambria</vt:lpstr>
      <vt:lpstr>ＭＳ Ｐゴシック</vt:lpstr>
      <vt:lpstr>Times</vt:lpstr>
      <vt:lpstr>Trebuchet MS</vt:lpstr>
      <vt:lpstr>Wingdings</vt:lpstr>
      <vt:lpstr>Arial</vt:lpstr>
      <vt:lpstr>Adjacency</vt:lpstr>
      <vt:lpstr>Building the Next Generation Teaching and Learning Environment with Tsugi (次)</vt:lpstr>
      <vt:lpstr>Enterprise Learning Management System (LMS)  Been there – done that – got the tattoo..   But…</vt:lpstr>
      <vt:lpstr>PowerPoint Presentation</vt:lpstr>
      <vt:lpstr>PowerPoint Presentation</vt:lpstr>
      <vt:lpstr>Standards 1.0</vt:lpstr>
      <vt:lpstr>PowerPoint Presentation</vt:lpstr>
      <vt:lpstr>PowerPoint Presentation</vt:lpstr>
      <vt:lpstr>Standards Next Gen</vt:lpstr>
      <vt:lpstr>PowerPoint Presentation</vt:lpstr>
      <vt:lpstr>March 6, 2008 iPhone SDK Press Conference</vt:lpstr>
      <vt:lpstr>PowerPoint Presentation</vt:lpstr>
      <vt:lpstr>The Challenge</vt:lpstr>
      <vt:lpstr>We need "WordPress"</vt:lpstr>
      <vt:lpstr>"EduPress"</vt:lpstr>
      <vt:lpstr>What is 次?</vt:lpstr>
      <vt:lpstr>PowerPoint Presentation</vt:lpstr>
      <vt:lpstr>Tsugi (次) is "EduPress"</vt:lpstr>
      <vt:lpstr>PowerPoint Presentation</vt:lpstr>
      <vt:lpstr>PowerPoint Presentation</vt:lpstr>
      <vt:lpstr>Use Cases</vt:lpstr>
      <vt:lpstr>Use Cases</vt:lpstr>
      <vt:lpstr>PowerPoint Presentation</vt:lpstr>
      <vt:lpstr>PowerPoint Presentation</vt:lpstr>
      <vt:lpstr>Tsugi is Ongoing Research</vt:lpstr>
      <vt:lpstr>PowerPoint Presentation</vt:lpstr>
      <vt:lpstr>A Few Questions…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250</cp:revision>
  <dcterms:created xsi:type="dcterms:W3CDTF">2015-11-01T12:58:24Z</dcterms:created>
  <dcterms:modified xsi:type="dcterms:W3CDTF">2017-02-14T14:26:57Z</dcterms:modified>
</cp:coreProperties>
</file>